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680" r:id="rId4"/>
  </p:sldMasterIdLst>
  <p:notesMasterIdLst>
    <p:notesMasterId r:id="rId34"/>
  </p:notesMasterIdLst>
  <p:handoutMasterIdLst>
    <p:handoutMasterId r:id="rId35"/>
  </p:handoutMasterIdLst>
  <p:sldIdLst>
    <p:sldId id="1903" r:id="rId5"/>
    <p:sldId id="1952" r:id="rId6"/>
    <p:sldId id="1928" r:id="rId7"/>
    <p:sldId id="1930" r:id="rId8"/>
    <p:sldId id="1912" r:id="rId9"/>
    <p:sldId id="1914" r:id="rId10"/>
    <p:sldId id="1916" r:id="rId11"/>
    <p:sldId id="1931" r:id="rId12"/>
    <p:sldId id="1932" r:id="rId13"/>
    <p:sldId id="1921" r:id="rId14"/>
    <p:sldId id="1923" r:id="rId15"/>
    <p:sldId id="1933" r:id="rId16"/>
    <p:sldId id="1934" r:id="rId17"/>
    <p:sldId id="1935" r:id="rId18"/>
    <p:sldId id="1937" r:id="rId19"/>
    <p:sldId id="1938" r:id="rId20"/>
    <p:sldId id="1889" r:id="rId21"/>
    <p:sldId id="1892" r:id="rId22"/>
    <p:sldId id="271" r:id="rId23"/>
    <p:sldId id="272" r:id="rId24"/>
    <p:sldId id="274" r:id="rId25"/>
    <p:sldId id="295" r:id="rId26"/>
    <p:sldId id="296" r:id="rId27"/>
    <p:sldId id="275" r:id="rId28"/>
    <p:sldId id="277" r:id="rId29"/>
    <p:sldId id="1911" r:id="rId30"/>
    <p:sldId id="298" r:id="rId31"/>
    <p:sldId id="1951" r:id="rId32"/>
    <p:sldId id="1953" r:id="rId3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408" userDrawn="1">
          <p15:clr>
            <a:srgbClr val="A4A3A4"/>
          </p15:clr>
        </p15:guide>
        <p15:guide id="2" orient="horz" pos="1656" userDrawn="1">
          <p15:clr>
            <a:srgbClr val="A4A3A4"/>
          </p15:clr>
        </p15:guide>
        <p15:guide id="3" pos="984" userDrawn="1">
          <p15:clr>
            <a:srgbClr val="A4A3A4"/>
          </p15:clr>
        </p15:guide>
        <p15:guide id="4" pos="4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8E8"/>
    <a:srgbClr val="000000"/>
    <a:srgbClr val="0D0B11"/>
    <a:srgbClr val="243A5E"/>
    <a:srgbClr val="ABABAB"/>
    <a:srgbClr val="EBEBEB"/>
    <a:srgbClr val="59B4D9"/>
    <a:srgbClr val="FFFFFF"/>
    <a:srgbClr val="FFF100"/>
    <a:srgbClr val="75757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D918C1-A5EA-44BE-BB63-4B356814AB3B}" v="133" dt="2023-08-29T10:53:44.947"/>
    <p1510:client id="{40DE78E8-AF78-4C44-851A-C3008D61B5D2}" v="2" dt="2023-08-30T06:31:27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81333" autoAdjust="0"/>
  </p:normalViewPr>
  <p:slideViewPr>
    <p:cSldViewPr snapToGrid="0">
      <p:cViewPr varScale="1">
        <p:scale>
          <a:sx n="86" d="100"/>
          <a:sy n="86" d="100"/>
        </p:scale>
        <p:origin x="1536" y="96"/>
      </p:cViewPr>
      <p:guideLst>
        <p:guide pos="6408"/>
        <p:guide orient="horz" pos="1656"/>
        <p:guide pos="984"/>
        <p:guide pos="4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spPr>
            <a:solidFill>
              <a:srgbClr val="8DC8E8"/>
            </a:solidFill>
          </c:spPr>
          <c:dPt>
            <c:idx val="0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41-402D-B68F-F5885B13975E}"/>
              </c:ext>
            </c:extLst>
          </c:dPt>
          <c:dPt>
            <c:idx val="1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41-402D-B68F-F5885B13975E}"/>
              </c:ext>
            </c:extLst>
          </c:dPt>
          <c:dPt>
            <c:idx val="2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41-402D-B68F-F5885B13975E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41-402D-B68F-F5885B139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E9-4D73-8593-8E52AFFFDD2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E9-4D73-8593-8E52AFFFDD2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EE9-4D73-8593-8E52AFFFDD2A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E9-4D73-8593-8E52AFFFDD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tx1"/>
              </a:solidFill>
            </a:rPr>
            <a:t>40 </a:t>
          </a:r>
          <a:br>
            <a:rPr lang="en-US" sz="1400" dirty="0">
              <a:solidFill>
                <a:schemeClr val="tx1"/>
              </a:solidFill>
            </a:rPr>
          </a:br>
          <a:r>
            <a:rPr lang="en-US" sz="1400" dirty="0">
              <a:solidFill>
                <a:schemeClr val="tx1"/>
              </a:solidFill>
            </a:rPr>
            <a:t>minutes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tx1"/>
              </a:solidFill>
            </a:rPr>
            <a:t>60 </a:t>
          </a:r>
          <a:br>
            <a:rPr lang="en-US" sz="1400" dirty="0">
              <a:solidFill>
                <a:schemeClr val="tx1"/>
              </a:solidFill>
            </a:rPr>
          </a:br>
          <a:r>
            <a:rPr lang="en-US" sz="1400" dirty="0">
              <a:solidFill>
                <a:schemeClr val="tx1"/>
              </a:solidFill>
            </a:rPr>
            <a:t>minutes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7/2/2025 1:44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7/2/2025 1:43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2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12189F-35E1-4DA3-9F12-2244F84E5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21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6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67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41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75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97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60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7/2/2025 1:43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92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7/2/2025 1:43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3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3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381C-A014-4A53-AD85-B2D06E6945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90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63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7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Explain Swap </a:t>
            </a:r>
            <a:r>
              <a:rPr lang="en-US" sz="9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+mn-cs"/>
              </a:rPr>
              <a:t>https://docs.microsoft.com/azure/app-service/deploy-staging-slots#what-happens-during-a-swap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DB896-29D6-924A-8309-963DBEB600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8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381C-A014-4A53-AD85-B2D06E6945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83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366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4313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56566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17441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5722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585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6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2865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779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61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868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85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61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8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89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05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83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1903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31787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17351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075289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600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471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1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411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2988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945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5542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805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82027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6540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2001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409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014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64068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65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35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377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5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1076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43392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40645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96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1025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3341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7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98D09561-FD4E-3066-64C2-824D66760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225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192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7"/>
            <a:ext cx="8193024" cy="492443"/>
          </a:xfrm>
        </p:spPr>
        <p:txBody>
          <a:bodyPr/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45590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7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6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9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192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7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19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marL="0" marR="0" lvl="1" indent="0" algn="l" defTabSz="914192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03F58DC3-B4E8-1391-2AF6-4FE989430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225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192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217"/>
            <a:ext cx="8193024" cy="492443"/>
          </a:xfrm>
        </p:spPr>
        <p:txBody>
          <a:bodyPr/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92435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796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4549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121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7292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403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1" r:id="rId1"/>
    <p:sldLayoutId id="2147484682" r:id="rId2"/>
    <p:sldLayoutId id="2147484683" r:id="rId3"/>
    <p:sldLayoutId id="2147484684" r:id="rId4"/>
    <p:sldLayoutId id="2147484685" r:id="rId5"/>
    <p:sldLayoutId id="2147484687" r:id="rId6"/>
    <p:sldLayoutId id="2147484688" r:id="rId7"/>
    <p:sldLayoutId id="2147484689" r:id="rId8"/>
    <p:sldLayoutId id="2147484690" r:id="rId9"/>
    <p:sldLayoutId id="2147484691" r:id="rId10"/>
    <p:sldLayoutId id="2147484692" r:id="rId11"/>
    <p:sldLayoutId id="2147484693" r:id="rId12"/>
    <p:sldLayoutId id="2147484694" r:id="rId13"/>
    <p:sldLayoutId id="2147484695" r:id="rId14"/>
    <p:sldLayoutId id="2147484696" r:id="rId15"/>
    <p:sldLayoutId id="2147484697" r:id="rId16"/>
    <p:sldLayoutId id="2147484698" r:id="rId17"/>
    <p:sldLayoutId id="2147484699" r:id="rId18"/>
    <p:sldLayoutId id="2147484700" r:id="rId19"/>
    <p:sldLayoutId id="2147484701" r:id="rId20"/>
    <p:sldLayoutId id="2147484702" r:id="rId21"/>
    <p:sldLayoutId id="2147484703" r:id="rId22"/>
    <p:sldLayoutId id="2147484704" r:id="rId23"/>
    <p:sldLayoutId id="2147484705" r:id="rId24"/>
    <p:sldLayoutId id="2147484706" r:id="rId25"/>
    <p:sldLayoutId id="2147484707" r:id="rId26"/>
    <p:sldLayoutId id="2147484708" r:id="rId27"/>
    <p:sldLayoutId id="2147484709" r:id="rId28"/>
    <p:sldLayoutId id="2147484710" r:id="rId29"/>
    <p:sldLayoutId id="2147484711" r:id="rId30"/>
    <p:sldLayoutId id="2147484712" r:id="rId31"/>
    <p:sldLayoutId id="2147484713" r:id="rId32"/>
    <p:sldLayoutId id="2147484714" r:id="rId33"/>
    <p:sldLayoutId id="2147484715" r:id="rId34"/>
    <p:sldLayoutId id="2147484716" r:id="rId35"/>
    <p:sldLayoutId id="2147484717" r:id="rId36"/>
    <p:sldLayoutId id="2147484718" r:id="rId37"/>
    <p:sldLayoutId id="2147484719" r:id="rId38"/>
    <p:sldLayoutId id="2147484720" r:id="rId39"/>
    <p:sldLayoutId id="2147484721" r:id="rId40"/>
    <p:sldLayoutId id="2147484722" r:id="rId41"/>
    <p:sldLayoutId id="2147484723" r:id="rId42"/>
    <p:sldLayoutId id="2147484724" r:id="rId43"/>
    <p:sldLayoutId id="2147484725" r:id="rId44"/>
    <p:sldLayoutId id="2147484726" r:id="rId45"/>
    <p:sldLayoutId id="2147484727" r:id="rId46"/>
    <p:sldLayoutId id="2147484728" r:id="rId47"/>
    <p:sldLayoutId id="2147484729" r:id="rId48"/>
    <p:sldLayoutId id="2147484730" r:id="rId49"/>
    <p:sldLayoutId id="2147484731" r:id="rId50"/>
    <p:sldLayoutId id="2147484732" r:id="rId51"/>
    <p:sldLayoutId id="2147484733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martinfowler.com/articles/feature-toggle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6474-6022-48BB-A434-CF09068E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3" y="1890117"/>
            <a:ext cx="5686955" cy="3077766"/>
          </a:xfrm>
        </p:spPr>
        <p:txBody>
          <a:bodyPr anchor="ctr"/>
          <a:lstStyle/>
          <a:p>
            <a:r>
              <a:rPr lang="en-US" dirty="0"/>
              <a:t>AZ-400.00</a:t>
            </a:r>
            <a:br>
              <a:rPr lang="en-US" dirty="0"/>
            </a:br>
            <a:r>
              <a:rPr lang="en-US" dirty="0"/>
              <a:t>Learning </a:t>
            </a:r>
            <a:r>
              <a:rPr lang="en-US"/>
              <a:t>Path 04:</a:t>
            </a:r>
            <a:br>
              <a:rPr lang="en-US" dirty="0"/>
            </a:br>
            <a:r>
              <a:rPr lang="en-US" dirty="0"/>
              <a:t>Implement a secure continuous deployment using </a:t>
            </a:r>
            <a:r>
              <a:rPr lang="en-US"/>
              <a:t>Azure Pipelines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5EF7E8-05D5-C278-BE1F-D01BE114D4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62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406A-AF65-4E14-8531-F87090163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feature toggles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9329E2-5E25-A726-7CA4-2A5A8AA70D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167738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What is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Mechanism to separate feature deployment from feature exposure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A.k.a. feature flippers, feature flags, feature switch, conditional feature, etc.</a:t>
            </a:r>
            <a:endParaRPr lang="en-IN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EB9903-5654-081B-A8F2-F387F2D72DD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281615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Why do you need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enables you to give control back to the business on when to release the feature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Enables A/B testing, canary releases and dark launching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provides an alternative to keeping multiple branches in version control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Enables change without redeployment</a:t>
            </a:r>
          </a:p>
        </p:txBody>
      </p:sp>
    </p:spTree>
    <p:extLst>
      <p:ext uri="{BB962C8B-B14F-4D97-AF65-F5344CB8AC3E}">
        <p14:creationId xmlns:p14="http://schemas.microsoft.com/office/powerpoint/2010/main" val="290855093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Describe feature toggle maintenance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E242B5C-DC5F-9504-1365-532AD78C10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1" y="1594156"/>
            <a:ext cx="3542029" cy="2339102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cs typeface="Segoe UI" panose="020B0502040204020203" pitchFamily="34" charset="0"/>
              </a:rPr>
              <a:t>Feature</a:t>
            </a:r>
            <a: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 toggles need to be maintained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Remove them when</a:t>
            </a:r>
            <a:b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you can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It is technical debt if you keep them around</a:t>
            </a:r>
          </a:p>
        </p:txBody>
      </p:sp>
      <p:pic>
        <p:nvPicPr>
          <p:cNvPr id="3" name="Picture 2" descr="Illustration of Feature Toggle longevity versus dynamism in years, months, weeks and days representation, by changes with deployment, changes with runtime reconfiguration and changes with each request.">
            <a:extLst>
              <a:ext uri="{FF2B5EF4-FFF2-40B4-BE49-F238E27FC236}">
                <a16:creationId xmlns:a16="http://schemas.microsoft.com/office/drawing/2014/main" id="{E6E8AB27-21E5-472B-AD75-007968F19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" t="1966" r="1942" b="1710"/>
          <a:stretch/>
        </p:blipFill>
        <p:spPr>
          <a:xfrm>
            <a:off x="4377690" y="1386873"/>
            <a:ext cx="6434738" cy="44887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366E76-474E-DB3E-3091-F8C061FA79D5}"/>
              </a:ext>
            </a:extLst>
          </p:cNvPr>
          <p:cNvSpPr/>
          <p:nvPr/>
        </p:nvSpPr>
        <p:spPr>
          <a:xfrm>
            <a:off x="584201" y="6161026"/>
            <a:ext cx="4184649" cy="181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485958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176" dirty="0">
                <a:solidFill>
                  <a:schemeClr val="tx2"/>
                </a:solidFill>
                <a:ea typeface="SimSun" pitchFamily="2" charset="-122"/>
              </a:rPr>
              <a:t>Source: </a:t>
            </a:r>
            <a:r>
              <a:rPr lang="en-US" sz="1176" dirty="0">
                <a:solidFill>
                  <a:schemeClr val="tx2"/>
                </a:solidFill>
                <a:ea typeface="SimSun" pitchFamily="2" charset="-122"/>
                <a:hlinkClick r:id="rId4"/>
              </a:rPr>
              <a:t>http://martinfowler.com/articles/feature-toggles.html</a:t>
            </a:r>
            <a:endParaRPr lang="en-US" sz="1176" dirty="0">
              <a:solidFill>
                <a:schemeClr val="tx2"/>
              </a:solidFill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074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03: Implement canary releases and dark launching</a:t>
            </a:r>
          </a:p>
        </p:txBody>
      </p:sp>
    </p:spTree>
    <p:extLst>
      <p:ext uri="{BB962C8B-B14F-4D97-AF65-F5344CB8AC3E}">
        <p14:creationId xmlns:p14="http://schemas.microsoft.com/office/powerpoint/2010/main" val="21756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B25504F-FAEA-0E6C-EDAC-014D382E4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36123" y="1581150"/>
            <a:ext cx="6863738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F4070-41A5-4DD6-AF1E-FB831564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canary releases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D9695EA-5994-9F7B-3EE2-9A6E320877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1" y="1594156"/>
            <a:ext cx="4011245" cy="4493538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latin typeface="+mj-lt"/>
              </a:rPr>
              <a:t>What is it?</a:t>
            </a:r>
          </a:p>
          <a:p>
            <a:pPr marL="342900" lvl="1" indent="-198438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cs typeface="Segoe UI" panose="020B0502040204020203" pitchFamily="34" charset="0"/>
              </a:rPr>
              <a:t>Releasing a feature to a limited subset of end users</a:t>
            </a:r>
          </a:p>
          <a:p>
            <a:pPr marL="342900" indent="-1984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When you want to gradually roll out a feature to ensure success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>
                <a:latin typeface="+mj-lt"/>
              </a:rPr>
              <a:t>How to implement it</a:t>
            </a:r>
          </a:p>
          <a:p>
            <a:pPr marL="342900" indent="-1984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latin typeface="+mn-lt"/>
              </a:rPr>
              <a:t>Use a combination of feature toggles, traffic routing and deployment slots</a:t>
            </a:r>
          </a:p>
          <a:p>
            <a:pPr marL="342900" indent="-1984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Route traffic % to a deployment slot with the new feature enabled</a:t>
            </a:r>
          </a:p>
          <a:p>
            <a:pPr marL="342900" indent="-19843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Target specific user segment (via feature toggles)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CE246-024B-A0A7-523A-F7D21D7AF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8895" y="1659735"/>
            <a:ext cx="4058194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9896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traffic manager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802BB-867D-EE0C-D1F7-4002F82DC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207749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What is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Traffic manager provides the ability to control how requests from web clients are distributed to apps in Azure App Service. Within an app service, it routes traffic between deployment slots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99702A-7707-5F89-2091-9CB482FB71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3" y="1591310"/>
            <a:ext cx="3479198" cy="203132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Why do you need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enables failover and load distribution capabilities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enables you to deploy to a slot and then slowly move traffic over to the other slot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375065-25C0-4B80-EC69-6B9BDD326D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124649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What does it offer?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It provides several options for how to distribute traffic, all based on availability</a:t>
            </a:r>
          </a:p>
        </p:txBody>
      </p:sp>
    </p:spTree>
    <p:extLst>
      <p:ext uri="{BB962C8B-B14F-4D97-AF65-F5344CB8AC3E}">
        <p14:creationId xmlns:p14="http://schemas.microsoft.com/office/powerpoint/2010/main" val="19935209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dark launching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FDEEF4-9CBF-18E9-528C-EC33401B6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1520654"/>
            <a:ext cx="640080" cy="640080"/>
            <a:chOff x="581787" y="1338617"/>
            <a:chExt cx="769327" cy="769327"/>
          </a:xfrm>
        </p:grpSpPr>
        <p:sp>
          <p:nvSpPr>
            <p:cNvPr id="19" name="Oval 18" descr="icon of a finger pushing a button">
              <a:extLst>
                <a:ext uri="{FF2B5EF4-FFF2-40B4-BE49-F238E27FC236}">
                  <a16:creationId xmlns:a16="http://schemas.microsoft.com/office/drawing/2014/main" id="{4DFD7F23-B627-4CF0-9AD2-2A1E10F6BE2C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Database_EFC7" title="Icon of a cylinder">
              <a:extLst>
                <a:ext uri="{FF2B5EF4-FFF2-40B4-BE49-F238E27FC236}">
                  <a16:creationId xmlns:a16="http://schemas.microsoft.com/office/drawing/2014/main" id="{63A5F68F-6BD5-7E82-7A01-3E3D09EF81D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841D2A-E510-4194-83BE-FA2F509F3D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Like canary releases, but the aim is to assess response of users to new features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2283DC-09A2-9CAA-B9CA-519339E8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2569210"/>
            <a:ext cx="640080" cy="640080"/>
            <a:chOff x="4357547" y="1338617"/>
            <a:chExt cx="769327" cy="769327"/>
          </a:xfrm>
        </p:grpSpPr>
        <p:sp>
          <p:nvSpPr>
            <p:cNvPr id="22" name="Oval 21" descr="icon of a finger pushing a button">
              <a:extLst>
                <a:ext uri="{FF2B5EF4-FFF2-40B4-BE49-F238E27FC236}">
                  <a16:creationId xmlns:a16="http://schemas.microsoft.com/office/drawing/2014/main" id="{A92FC6C4-8085-12CD-9E22-76F9B222B28A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Freeform 96" title="Icon of a gear with a wrench">
              <a:extLst>
                <a:ext uri="{FF2B5EF4-FFF2-40B4-BE49-F238E27FC236}">
                  <a16:creationId xmlns:a16="http://schemas.microsoft.com/office/drawing/2014/main" id="{83872B56-10A3-F43F-F9D9-EF536DFA5F0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CFD4567-8E95-A980-1E2D-52D7E03548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200" dirty="0">
                <a:solidFill>
                  <a:schemeClr val="tx1"/>
                </a:solidFill>
              </a:rPr>
              <a:t>Testing of the back end is not the primary aim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BEC5F0-54C9-C3CA-00D9-9CCA3D4DB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3615373"/>
            <a:ext cx="640080" cy="640080"/>
            <a:chOff x="8114290" y="1338617"/>
            <a:chExt cx="769327" cy="769327"/>
          </a:xfrm>
        </p:grpSpPr>
        <p:sp>
          <p:nvSpPr>
            <p:cNvPr id="29" name="Oval 28" descr="icon of a finger pushing a button">
              <a:extLst>
                <a:ext uri="{FF2B5EF4-FFF2-40B4-BE49-F238E27FC236}">
                  <a16:creationId xmlns:a16="http://schemas.microsoft.com/office/drawing/2014/main" id="{35028B06-EE82-CE9A-30AC-571EF0B10F94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BarChartVertical_E9EC" title="Icon of a vertical bar graph">
              <a:extLst>
                <a:ext uri="{FF2B5EF4-FFF2-40B4-BE49-F238E27FC236}">
                  <a16:creationId xmlns:a16="http://schemas.microsoft.com/office/drawing/2014/main" id="{05CD456B-8C39-6C47-F2DA-FC04C9206A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C36C578-ED08-16B4-B743-7F8115C6DD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sz="2200" dirty="0">
                <a:solidFill>
                  <a:schemeClr val="tx1"/>
                </a:solidFill>
              </a:rPr>
              <a:t>Users are often not aware they are being used to test the new feature 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5081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04: Implement A/B testing and progressive exposure deployment</a:t>
            </a:r>
          </a:p>
        </p:txBody>
      </p:sp>
    </p:spTree>
    <p:extLst>
      <p:ext uri="{BB962C8B-B14F-4D97-AF65-F5344CB8AC3E}">
        <p14:creationId xmlns:p14="http://schemas.microsoft.com/office/powerpoint/2010/main" val="179105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F08587-21EF-49E8-A0C9-4271ED42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A/B testing?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BCDE21-370C-077F-58C0-88205C120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Illustration of A and B testing  ">
            <a:extLst>
              <a:ext uri="{FF2B5EF4-FFF2-40B4-BE49-F238E27FC236}">
                <a16:creationId xmlns:a16="http://schemas.microsoft.com/office/drawing/2014/main" id="{BC1316CA-4D87-D6F9-1B87-8B58715C5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" r="-4"/>
          <a:stretch/>
        </p:blipFill>
        <p:spPr>
          <a:xfrm>
            <a:off x="694532" y="1486370"/>
            <a:ext cx="10802937" cy="2777427"/>
          </a:xfrm>
          <a:prstGeom prst="rect">
            <a:avLst/>
          </a:prstGeom>
          <a:ln w="19050"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31F5BF8-7D5E-8989-AD94-34C0ABA41F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978881"/>
            <a:ext cx="10784873" cy="1015663"/>
          </a:xfrm>
        </p:spPr>
        <p:txBody>
          <a:bodyPr/>
          <a:lstStyle/>
          <a:p>
            <a:pPr marL="0" indent="0">
              <a:buNone/>
            </a:pPr>
            <a:r>
              <a:rPr lang="en-US" sz="2200" spc="0" dirty="0">
                <a:latin typeface="+mn-lt"/>
              </a:rPr>
              <a:t>A/B testing is an experiment where two or more variants are shown to users at random, and statistical analysis is used to determine which variation performs better for a given conversion goal</a:t>
            </a:r>
          </a:p>
        </p:txBody>
      </p:sp>
    </p:spTree>
    <p:extLst>
      <p:ext uri="{BB962C8B-B14F-4D97-AF65-F5344CB8AC3E}">
        <p14:creationId xmlns:p14="http://schemas.microsoft.com/office/powerpoint/2010/main" val="2033754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7F9FD4-7016-C3C3-6953-D361457C7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68326" y="1550988"/>
            <a:ext cx="10802938" cy="460216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ED378-0254-4998-B843-DB93BC18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CI/CD with ring-based deployment</a:t>
            </a:r>
          </a:p>
        </p:txBody>
      </p:sp>
      <p:pic>
        <p:nvPicPr>
          <p:cNvPr id="5" name="Picture 4" descr="Illustration of Azure DevOps Developer Tools Build Tasks ">
            <a:extLst>
              <a:ext uri="{FF2B5EF4-FFF2-40B4-BE49-F238E27FC236}">
                <a16:creationId xmlns:a16="http://schemas.microsoft.com/office/drawing/2014/main" id="{C7A77454-73D8-41BB-99B4-F6EA014EEA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74" r="-1874"/>
          <a:stretch/>
        </p:blipFill>
        <p:spPr>
          <a:xfrm>
            <a:off x="738190" y="1736847"/>
            <a:ext cx="10463210" cy="4230444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1873048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16A369-AD68-4B39-AB4B-1B3E704D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813447"/>
            <a:ext cx="7180717" cy="1231106"/>
          </a:xfrm>
        </p:spPr>
        <p:txBody>
          <a:bodyPr/>
          <a:lstStyle/>
          <a:p>
            <a:r>
              <a:rPr lang="en-US" dirty="0"/>
              <a:t>Module 05: Manage application configuration data</a:t>
            </a:r>
          </a:p>
        </p:txBody>
      </p:sp>
    </p:spTree>
    <p:extLst>
      <p:ext uri="{BB962C8B-B14F-4D97-AF65-F5344CB8AC3E}">
        <p14:creationId xmlns:p14="http://schemas.microsoft.com/office/powerpoint/2010/main" val="317577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FF316B-393A-EA15-7D0E-601789AE0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97473-1DDD-AF2A-6B79-FFB837E821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4" cy="2800767"/>
          </a:xfrm>
        </p:spPr>
        <p:txBody>
          <a:bodyPr/>
          <a:lstStyle/>
          <a:p>
            <a:r>
              <a:rPr lang="en-US" dirty="0"/>
              <a:t>Module 01: Introduction to deployment patterns.</a:t>
            </a:r>
          </a:p>
          <a:p>
            <a:r>
              <a:rPr lang="en-US" dirty="0"/>
              <a:t>Module 02: Implement blue-green deployment and feature toggles.</a:t>
            </a:r>
          </a:p>
          <a:p>
            <a:r>
              <a:rPr lang="en-US" dirty="0"/>
              <a:t>Module 03: Implement canary releases and dark launching.</a:t>
            </a:r>
          </a:p>
          <a:p>
            <a:r>
              <a:rPr lang="en-US" dirty="0"/>
              <a:t>Module 04: Implement A/B testing and progressive exposure deployment.</a:t>
            </a:r>
          </a:p>
          <a:p>
            <a:r>
              <a:rPr lang="en-US"/>
              <a:t>Module 05: </a:t>
            </a:r>
            <a:r>
              <a:rPr lang="en-US" dirty="0"/>
              <a:t>Manage application configuration data.</a:t>
            </a:r>
          </a:p>
          <a:p>
            <a:r>
              <a:rPr lang="en-US" dirty="0"/>
              <a:t>Labs &amp; Learning Path review and takeaways.</a:t>
            </a:r>
          </a:p>
        </p:txBody>
      </p:sp>
    </p:spTree>
    <p:extLst>
      <p:ext uri="{BB962C8B-B14F-4D97-AF65-F5344CB8AC3E}">
        <p14:creationId xmlns:p14="http://schemas.microsoft.com/office/powerpoint/2010/main" val="90036065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66526C-2C6D-431A-9F2A-CCC8021F9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Rethink application configuration data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E3448F-2F63-B220-59DB-353B29494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1520654"/>
            <a:ext cx="640080" cy="640080"/>
            <a:chOff x="581787" y="1338617"/>
            <a:chExt cx="769327" cy="769327"/>
          </a:xfrm>
        </p:grpSpPr>
        <p:sp>
          <p:nvSpPr>
            <p:cNvPr id="21" name="Oval 20" descr="icon of a finger pushing a button">
              <a:extLst>
                <a:ext uri="{FF2B5EF4-FFF2-40B4-BE49-F238E27FC236}">
                  <a16:creationId xmlns:a16="http://schemas.microsoft.com/office/drawing/2014/main" id="{49290E3A-072A-22E9-F866-71D9A74D3ADD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Database_EFC7" title="Icon of a cylinder">
              <a:extLst>
                <a:ext uri="{FF2B5EF4-FFF2-40B4-BE49-F238E27FC236}">
                  <a16:creationId xmlns:a16="http://schemas.microsoft.com/office/drawing/2014/main" id="{AF3DC403-4A3B-9F71-7ACF-E12C5716C7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E3C5BB-7A7C-A13F-4CF4-B02939E444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Configuration information is stored in files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1E6B10-ED5A-D93F-4175-21314C5C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2569210"/>
            <a:ext cx="640080" cy="640080"/>
            <a:chOff x="4357547" y="1338617"/>
            <a:chExt cx="769327" cy="769327"/>
          </a:xfrm>
        </p:grpSpPr>
        <p:sp>
          <p:nvSpPr>
            <p:cNvPr id="25" name="Oval 24" descr="icon of a finger pushing a button">
              <a:extLst>
                <a:ext uri="{FF2B5EF4-FFF2-40B4-BE49-F238E27FC236}">
                  <a16:creationId xmlns:a16="http://schemas.microsoft.com/office/drawing/2014/main" id="{D6EBC529-1E59-1390-0112-A787FAB66D34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 96" title="Icon of a gear with a wrench">
              <a:extLst>
                <a:ext uri="{FF2B5EF4-FFF2-40B4-BE49-F238E27FC236}">
                  <a16:creationId xmlns:a16="http://schemas.microsoft.com/office/drawing/2014/main" id="{EE36E77E-3620-0AD2-7FF4-B9BBC5E320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605D56-BA90-714B-7403-24EFF851D1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Changes can require downtime and administrative overhead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FB3BE68-D398-B090-7F48-6C36B039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3096" y="3615373"/>
            <a:ext cx="640080" cy="640080"/>
            <a:chOff x="8114290" y="1338617"/>
            <a:chExt cx="769327" cy="769327"/>
          </a:xfrm>
        </p:grpSpPr>
        <p:sp>
          <p:nvSpPr>
            <p:cNvPr id="32" name="Oval 31" descr="icon of a finger pushing a button">
              <a:extLst>
                <a:ext uri="{FF2B5EF4-FFF2-40B4-BE49-F238E27FC236}">
                  <a16:creationId xmlns:a16="http://schemas.microsoft.com/office/drawing/2014/main" id="{34224F87-EB7A-795C-12A8-BE287E8ABA8C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BarChartVertical_E9EC" title="Icon of a vertical bar graph">
              <a:extLst>
                <a:ext uri="{FF2B5EF4-FFF2-40B4-BE49-F238E27FC236}">
                  <a16:creationId xmlns:a16="http://schemas.microsoft.com/office/drawing/2014/main" id="{48EF0B4D-DAF2-B8DE-1CD7-D000EA7831D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08F6C-1A82-F4B6-F576-183C19806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Challenging to manage changes to local configurations across multiple running instances of the application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2041B-1F67-016F-CB07-E4F6686CE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3096" y="4661439"/>
            <a:ext cx="640080" cy="640080"/>
            <a:chOff x="583096" y="4661439"/>
            <a:chExt cx="640080" cy="640080"/>
          </a:xfrm>
        </p:grpSpPr>
        <p:sp>
          <p:nvSpPr>
            <p:cNvPr id="36" name="Oval 35" descr="icon of a finger pushing a button">
              <a:extLst>
                <a:ext uri="{FF2B5EF4-FFF2-40B4-BE49-F238E27FC236}">
                  <a16:creationId xmlns:a16="http://schemas.microsoft.com/office/drawing/2014/main" id="{A8D282BD-FC2C-6593-E26A-F9160BEC4574}"/>
                </a:ext>
              </a:extLst>
            </p:cNvPr>
            <p:cNvSpPr/>
            <p:nvPr/>
          </p:nvSpPr>
          <p:spPr bwMode="auto">
            <a:xfrm>
              <a:off x="583096" y="4661439"/>
              <a:ext cx="640080" cy="64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Freeform 13" title="Icon of a cloud">
              <a:extLst>
                <a:ext uri="{FF2B5EF4-FFF2-40B4-BE49-F238E27FC236}">
                  <a16:creationId xmlns:a16="http://schemas.microsoft.com/office/drawing/2014/main" id="{A1EFE89B-C76D-08C9-78D3-A3097540C7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256" y="4881158"/>
              <a:ext cx="365760" cy="200642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64505C-2679-70AC-C8C7-613A02AF3C3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Discussion: How will you secure this information?</a:t>
            </a:r>
          </a:p>
        </p:txBody>
      </p:sp>
    </p:spTree>
    <p:extLst>
      <p:ext uri="{BB962C8B-B14F-4D97-AF65-F5344CB8AC3E}">
        <p14:creationId xmlns:p14="http://schemas.microsoft.com/office/powerpoint/2010/main" val="162844988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87A0-5D83-4501-AEF5-ACBE9BF7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9145587" cy="492125"/>
          </a:xfrm>
        </p:spPr>
        <p:txBody>
          <a:bodyPr/>
          <a:lstStyle/>
          <a:p>
            <a:r>
              <a:rPr lang="en-US" dirty="0"/>
              <a:t>Understand external configuration store patterns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F2E2D9-A647-65FE-6089-2C2958D0E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9" name="Picture 58" descr="Applications are accessing the external configuration store which is accessing cloud storage and alternatively databases">
            <a:extLst>
              <a:ext uri="{FF2B5EF4-FFF2-40B4-BE49-F238E27FC236}">
                <a16:creationId xmlns:a16="http://schemas.microsoft.com/office/drawing/2014/main" id="{4928642C-B930-45E3-A232-540BD0D0D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93" r="-10093"/>
          <a:stretch/>
        </p:blipFill>
        <p:spPr>
          <a:xfrm>
            <a:off x="586389" y="1271226"/>
            <a:ext cx="10784873" cy="3207714"/>
          </a:xfrm>
          <a:prstGeom prst="rect">
            <a:avLst/>
          </a:prstGeom>
          <a:noFill/>
          <a:ln w="19050">
            <a:noFill/>
            <a:prstDash val="solid"/>
            <a:miter lim="800000"/>
            <a:headEnd/>
            <a:tailEnd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AF2793-749E-7DCD-BD8A-E6F8EF4085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67710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Store the configuration information in external storage.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040924-EE77-2D30-7C79-C81775FFCB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67710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Provide an interface to quickly and efficiently read and update. </a:t>
            </a:r>
          </a:p>
        </p:txBody>
      </p:sp>
    </p:spTree>
    <p:extLst>
      <p:ext uri="{BB962C8B-B14F-4D97-AF65-F5344CB8AC3E}">
        <p14:creationId xmlns:p14="http://schemas.microsoft.com/office/powerpoint/2010/main" val="280779472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D1A09-1D41-F2D9-0033-4EDCF1FCD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272954" y="1581150"/>
            <a:ext cx="2326908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5A2DF-4BE2-4D0B-9A10-27B879B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Azure App Configuration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60EB08-F0DC-DD45-6AF9-73AB7F3747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1594156"/>
            <a:ext cx="8477738" cy="252376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1800" b="1" dirty="0"/>
              <a:t>Useful for most applications but particularly applicable to:</a:t>
            </a:r>
          </a:p>
          <a:p>
            <a:pPr marL="0" indent="0"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1800" dirty="0">
                <a:latin typeface="+mn-lt"/>
              </a:rPr>
              <a:t>Distributed applications (particularly microservice applications) Serverless applications</a:t>
            </a:r>
          </a:p>
          <a:p>
            <a:pPr marL="200025" indent="-200025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AU" dirty="0"/>
              <a:t>Centralize management and distribution of hierarchical configuration data for different environments and geographies</a:t>
            </a:r>
            <a:endParaRPr lang="en-US" dirty="0"/>
          </a:p>
          <a:p>
            <a:pPr marL="200025" indent="-200025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AU" dirty="0"/>
              <a:t>Dynamically change application settings without the need to redeploy or restart an application</a:t>
            </a:r>
            <a:endParaRPr lang="en-AU" dirty="0">
              <a:cs typeface="Segoe UI"/>
            </a:endParaRPr>
          </a:p>
          <a:p>
            <a:pPr marL="200025" indent="-200025"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AU" dirty="0"/>
              <a:t>Control feature availability in real-time</a:t>
            </a:r>
            <a:endParaRPr lang="en-US" sz="1800" dirty="0"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D6A2E-9DFF-444A-9CD3-04C3123A3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66" y="3016905"/>
            <a:ext cx="1577884" cy="15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485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5A2DF-4BE2-4D0B-9A10-27B879B7A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Key-value pairs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9584C-2897-716E-E159-F595715767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4223413"/>
            <a:ext cx="11082338" cy="1914370"/>
          </a:xfrm>
        </p:spPr>
        <p:txBody>
          <a:bodyPr/>
          <a:lstStyle/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Service stores key-value pairs</a:t>
            </a:r>
          </a:p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Keys and values are all Unicode strings</a:t>
            </a:r>
          </a:p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Recommend using hierarchical naming for keys</a:t>
            </a:r>
            <a:endParaRPr lang="en-US" sz="1800" dirty="0">
              <a:latin typeface="+mn-lt"/>
              <a:cs typeface="Segoe UI"/>
            </a:endParaRPr>
          </a:p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Labels can be used to store different values for a particular key</a:t>
            </a:r>
            <a:endParaRPr lang="en-US" sz="1800" dirty="0">
              <a:latin typeface="+mn-lt"/>
              <a:cs typeface="Segoe UI"/>
            </a:endParaRPr>
          </a:p>
          <a:p>
            <a:pPr marL="254000" indent="-254000">
              <a:spcAft>
                <a:spcPts val="600"/>
              </a:spcAft>
              <a:buFont typeface="Arial"/>
              <a:buChar char="•"/>
            </a:pPr>
            <a:r>
              <a:rPr lang="en-US" sz="1800" dirty="0">
                <a:latin typeface="+mn-lt"/>
              </a:rPr>
              <a:t>Labels can provide a way of versioning keys</a:t>
            </a:r>
            <a:endParaRPr lang="en-US" sz="1800" dirty="0">
              <a:latin typeface="+mn-lt"/>
              <a:cs typeface="Segoe U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C9720A-6744-8A00-CDAF-58BE2FFFA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1591312"/>
            <a:ext cx="5365752" cy="245315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 err="1">
                <a:solidFill>
                  <a:schemeClr val="tx1"/>
                </a:solidFill>
                <a:cs typeface="Segoe UI" pitchFamily="34" charset="0"/>
              </a:rPr>
              <a:t>AppName</a:t>
            </a:r>
            <a:r>
              <a:rPr lang="en-IN" sz="1600" dirty="0">
                <a:solidFill>
                  <a:schemeClr val="tx1"/>
                </a:solidFill>
                <a:cs typeface="Segoe UI" pitchFamily="34" charset="0"/>
              </a:rPr>
              <a:t>: Service1:ApiEndpoint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 err="1">
                <a:solidFill>
                  <a:schemeClr val="tx1"/>
                </a:solidFill>
                <a:cs typeface="Segoe UI" pitchFamily="34" charset="0"/>
              </a:rPr>
              <a:t>AppName</a:t>
            </a:r>
            <a:r>
              <a:rPr lang="en-IN" sz="1600" dirty="0">
                <a:solidFill>
                  <a:schemeClr val="tx1"/>
                </a:solidFill>
                <a:cs typeface="Segoe UI" pitchFamily="34" charset="0"/>
              </a:rPr>
              <a:t>: Service2:ApiEndpoint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chemeClr val="tx1"/>
              </a:solidFill>
              <a:cs typeface="Segoe UI" pitchFamily="34" charset="0"/>
            </a:endParaRP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 err="1">
                <a:solidFill>
                  <a:schemeClr val="tx1"/>
                </a:solidFill>
                <a:cs typeface="Segoe UI" pitchFamily="34" charset="0"/>
              </a:rPr>
              <a:t>AppName</a:t>
            </a:r>
            <a:r>
              <a:rPr lang="en-IN" sz="1600" dirty="0">
                <a:solidFill>
                  <a:schemeClr val="tx1"/>
                </a:solidFill>
                <a:cs typeface="Segoe UI" pitchFamily="34" charset="0"/>
              </a:rPr>
              <a:t>: Region1:DbEndpoint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 err="1">
                <a:solidFill>
                  <a:schemeClr val="tx1"/>
                </a:solidFill>
                <a:cs typeface="Segoe UI" pitchFamily="34" charset="0"/>
              </a:rPr>
              <a:t>AppName</a:t>
            </a:r>
            <a:r>
              <a:rPr lang="en-IN" sz="1600" dirty="0">
                <a:solidFill>
                  <a:schemeClr val="tx1"/>
                </a:solidFill>
                <a:cs typeface="Segoe UI" pitchFamily="34" charset="0"/>
              </a:rPr>
              <a:t>: Region2:DbEndpoint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18D0CF-269E-0E9C-D798-25A0B4A8C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42051" y="1591311"/>
            <a:ext cx="5357813" cy="245315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Key = </a:t>
            </a:r>
            <a:r>
              <a:rPr lang="en-IN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AppName:DbEndPoint</a:t>
            </a: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&amp; Label = Test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Key = </a:t>
            </a:r>
            <a:r>
              <a:rPr lang="en-IN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AppName:DbEndPoint</a:t>
            </a: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&amp; Label = Staging</a:t>
            </a:r>
          </a:p>
          <a:p>
            <a:pPr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Key = </a:t>
            </a:r>
            <a:r>
              <a:rPr lang="en-IN" sz="16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AppName:DbEndPoint</a:t>
            </a:r>
            <a:r>
              <a:rPr lang="en-IN" sz="16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&amp; Label = Production</a:t>
            </a:r>
          </a:p>
        </p:txBody>
      </p:sp>
    </p:spTree>
    <p:extLst>
      <p:ext uri="{BB962C8B-B14F-4D97-AF65-F5344CB8AC3E}">
        <p14:creationId xmlns:p14="http://schemas.microsoft.com/office/powerpoint/2010/main" val="37357600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A3CB-4B71-4066-BA6D-528BC9E3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>
            <a:spAutoFit/>
          </a:bodyPr>
          <a:lstStyle/>
          <a:p>
            <a:r>
              <a:rPr lang="en-US" dirty="0"/>
              <a:t>Integrate Azure Key Vault with Azure Pipelines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B256FA-B65C-E7D7-18F7-59330418B48B}"/>
              </a:ext>
            </a:extLst>
          </p:cNvPr>
          <p:cNvSpPr>
            <a:spLocks/>
          </p:cNvSpPr>
          <p:nvPr/>
        </p:nvSpPr>
        <p:spPr bwMode="auto">
          <a:xfrm>
            <a:off x="656922" y="1692733"/>
            <a:ext cx="566088" cy="56608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C0C059-22E0-54A2-22DD-C25F80243A47}"/>
              </a:ext>
            </a:extLst>
          </p:cNvPr>
          <p:cNvSpPr>
            <a:spLocks/>
          </p:cNvSpPr>
          <p:nvPr/>
        </p:nvSpPr>
        <p:spPr bwMode="auto">
          <a:xfrm>
            <a:off x="656922" y="2870664"/>
            <a:ext cx="566088" cy="566088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3F7B3FE-1E4B-F2D6-35E1-12E130D44B64}"/>
              </a:ext>
            </a:extLst>
          </p:cNvPr>
          <p:cNvSpPr txBox="1">
            <a:spLocks/>
          </p:cNvSpPr>
          <p:nvPr/>
        </p:nvSpPr>
        <p:spPr>
          <a:xfrm>
            <a:off x="1466500" y="1591056"/>
            <a:ext cx="10133362" cy="769441"/>
          </a:xfrm>
          <a:prstGeom prst="rect">
            <a:avLst/>
          </a:prstGeom>
        </p:spPr>
        <p:txBody>
          <a:bodyPr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cs typeface="Segoe UI"/>
              </a:rPr>
              <a:t>Azure Key Vault allows you to manage your organization’s secrets and certificates in a centralized repository.</a:t>
            </a:r>
            <a:endParaRPr lang="en-US" sz="2200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6F0DCF0-A4B0-CDC2-F1D7-B0373BB5CF16}"/>
              </a:ext>
            </a:extLst>
          </p:cNvPr>
          <p:cNvSpPr txBox="1">
            <a:spLocks/>
          </p:cNvSpPr>
          <p:nvPr/>
        </p:nvSpPr>
        <p:spPr>
          <a:xfrm>
            <a:off x="1466500" y="2938265"/>
            <a:ext cx="10133362" cy="430887"/>
          </a:xfrm>
          <a:prstGeom prst="rect">
            <a:avLst/>
          </a:prstGeom>
        </p:spPr>
        <p:txBody>
          <a:bodyPr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Segoe UI"/>
              </a:rPr>
              <a:t>Azure Key Vault stores secrets, keys, and certificates.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207591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B6995E-406F-48CF-A695-248C1923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secrets, tokens and certificates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2412517-AE58-DEFE-4CE4-F3CE42A3C7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1594156"/>
            <a:ext cx="4151311" cy="3293209"/>
          </a:xfrm>
        </p:spPr>
        <p:txBody>
          <a:bodyPr>
            <a:noAutofit/>
          </a:bodyPr>
          <a:lstStyle/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Centralize application secrets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Securely store secrets and keys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Monitor access and use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Simplified administration of application secret</a:t>
            </a:r>
          </a:p>
          <a:p>
            <a:pPr marL="280988" indent="-280988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Integrate with other </a:t>
            </a:r>
            <a:br>
              <a:rPr lang="en-US" sz="2200" dirty="0"/>
            </a:br>
            <a:r>
              <a:rPr lang="en-US" sz="2200" dirty="0"/>
              <a:t>Azure services</a:t>
            </a:r>
          </a:p>
        </p:txBody>
      </p:sp>
      <p:pic>
        <p:nvPicPr>
          <p:cNvPr id="4" name="Picture 3" descr="Illustration of Azure Key Vault flow providing keys to developers and security administrators.">
            <a:extLst>
              <a:ext uri="{FF2B5EF4-FFF2-40B4-BE49-F238E27FC236}">
                <a16:creationId xmlns:a16="http://schemas.microsoft.com/office/drawing/2014/main" id="{866F579D-35C6-4D5C-A7EF-6F3315BF1686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20" t="-8117" r="520" b="-8117"/>
          <a:stretch/>
        </p:blipFill>
        <p:spPr>
          <a:xfrm>
            <a:off x="4771292" y="1581150"/>
            <a:ext cx="6828570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</p:spTree>
    <p:extLst>
      <p:ext uri="{BB962C8B-B14F-4D97-AF65-F5344CB8AC3E}">
        <p14:creationId xmlns:p14="http://schemas.microsoft.com/office/powerpoint/2010/main" val="30146823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30099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Integrating Azure Key Vault with Azure DevOps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BC59980-5197-404C-782B-02A607596E6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Lab overview: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800" dirty="0"/>
              <a:t>In this lab, you will see how you can integrate Azure Key Vault with an Azure DevOps pipeline. 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80F63217-B710-469D-A2ED-116EEF9D2A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338554"/>
          </a:xfrm>
        </p:spPr>
        <p:txBody>
          <a:bodyPr/>
          <a:lstStyle/>
          <a:p>
            <a:r>
              <a:rPr lang="en-US" sz="2200" dirty="0"/>
              <a:t>Objectives: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C3561FB-C897-D521-1505-D562DE7065D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837152"/>
          </a:xfrm>
        </p:spPr>
        <p:txBody>
          <a:bodyPr/>
          <a:lstStyle/>
          <a:p>
            <a:pPr marL="228600" indent="-228600">
              <a:spcAft>
                <a:spcPts val="0"/>
              </a:spcAft>
            </a:pPr>
            <a:r>
              <a:rPr lang="en-US" dirty="0"/>
              <a:t>Create a Microsoft Entra </a:t>
            </a:r>
            <a:r>
              <a:rPr lang="en-US"/>
              <a:t>service principal</a:t>
            </a:r>
            <a:endParaRPr lang="en-US" dirty="0"/>
          </a:p>
          <a:p>
            <a:pPr marL="228600" indent="-228600">
              <a:spcAft>
                <a:spcPts val="0"/>
              </a:spcAft>
            </a:pPr>
            <a:r>
              <a:rPr lang="en-US" dirty="0"/>
              <a:t>Create an Azure key vault </a:t>
            </a:r>
          </a:p>
          <a:p>
            <a:pPr marL="228600" indent="-228600">
              <a:spcAft>
                <a:spcPts val="0"/>
              </a:spcAft>
            </a:pPr>
            <a:r>
              <a:rPr lang="en-US" dirty="0"/>
              <a:t>Track pull requests through the Azure DevOps pipeline</a:t>
            </a:r>
          </a:p>
        </p:txBody>
      </p:sp>
      <p:sp>
        <p:nvSpPr>
          <p:cNvPr id="41" name="Text Placeholder 43">
            <a:extLst>
              <a:ext uri="{FF2B5EF4-FFF2-40B4-BE49-F238E27FC236}">
                <a16:creationId xmlns:a16="http://schemas.microsoft.com/office/drawing/2014/main" id="{3FD0A040-3299-6A92-D7E8-8A013D67901E}"/>
              </a:ext>
            </a:extLst>
          </p:cNvPr>
          <p:cNvSpPr txBox="1">
            <a:spLocks/>
          </p:cNvSpPr>
          <p:nvPr/>
        </p:nvSpPr>
        <p:spPr>
          <a:xfrm>
            <a:off x="4358230" y="4141738"/>
            <a:ext cx="545728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390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9946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8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225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latin typeface="+mj-lt"/>
              </a:rPr>
              <a:t>Duration:</a:t>
            </a:r>
          </a:p>
        </p:txBody>
      </p:sp>
      <p:graphicFrame>
        <p:nvGraphicFramePr>
          <p:cNvPr id="20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68A29FF1-A97F-218F-D7A7-51C56FAD9F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07259"/>
              </p:ext>
            </p:extLst>
          </p:nvPr>
        </p:nvGraphicFramePr>
        <p:xfrm>
          <a:off x="5602974" y="4380052"/>
          <a:ext cx="2967794" cy="197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Enable Dynamic Configuration and Feature Flags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3099F3C-44D1-8893-F86F-2399467B9D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542117"/>
            <a:ext cx="2231137" cy="492443"/>
          </a:xfrm>
        </p:spPr>
        <p:txBody>
          <a:bodyPr/>
          <a:lstStyle/>
          <a:p>
            <a:pPr marL="0" lvl="1" indent="0">
              <a:buNone/>
            </a:pPr>
            <a:r>
              <a:rPr lang="en-US" sz="2200" dirty="0">
                <a:latin typeface="+mj-lt"/>
              </a:rPr>
              <a:t>Lab overview: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800" dirty="0"/>
              <a:t>Azure App Configuration provides a service to centrally manage application settings and feature flags. Use App Configuration to store all the settings for your application and secure their accesses in one place.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78BFD3-32DE-837A-FE1A-F5BDE167F0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338554"/>
          </a:xfrm>
        </p:spPr>
        <p:txBody>
          <a:bodyPr/>
          <a:lstStyle/>
          <a:p>
            <a:r>
              <a:rPr lang="en-IN" sz="2200" dirty="0"/>
              <a:t>Objectives: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106CB36-C38D-0DE5-67B5-2971C73F466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228600" indent="-228600">
              <a:spcAft>
                <a:spcPts val="0"/>
              </a:spcAft>
            </a:pPr>
            <a:r>
              <a:rPr lang="en-IN" dirty="0"/>
              <a:t>Enable dynamic configuration</a:t>
            </a:r>
          </a:p>
          <a:p>
            <a:pPr marL="228600" indent="-228600">
              <a:spcAft>
                <a:spcPts val="0"/>
              </a:spcAft>
            </a:pPr>
            <a:r>
              <a:rPr lang="en-IN" dirty="0"/>
              <a:t>Manage feature flags</a:t>
            </a:r>
          </a:p>
        </p:txBody>
      </p:sp>
      <p:sp>
        <p:nvSpPr>
          <p:cNvPr id="2" name="Text Placeholder 43">
            <a:extLst>
              <a:ext uri="{FF2B5EF4-FFF2-40B4-BE49-F238E27FC236}">
                <a16:creationId xmlns:a16="http://schemas.microsoft.com/office/drawing/2014/main" id="{BC9B86B4-4326-91D0-E63F-077322E4F2BE}"/>
              </a:ext>
            </a:extLst>
          </p:cNvPr>
          <p:cNvSpPr txBox="1">
            <a:spLocks/>
          </p:cNvSpPr>
          <p:nvPr/>
        </p:nvSpPr>
        <p:spPr>
          <a:xfrm>
            <a:off x="4358230" y="4141738"/>
            <a:ext cx="545728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390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9946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8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225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latin typeface="+mj-lt"/>
              </a:rPr>
              <a:t>Duration:</a:t>
            </a:r>
          </a:p>
        </p:txBody>
      </p:sp>
      <p:graphicFrame>
        <p:nvGraphicFramePr>
          <p:cNvPr id="3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CB64242C-037F-5422-C040-CCBE06C01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957237"/>
              </p:ext>
            </p:extLst>
          </p:nvPr>
        </p:nvGraphicFramePr>
        <p:xfrm>
          <a:off x="5602974" y="4380052"/>
          <a:ext cx="2967794" cy="197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24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4224EC-60AA-4BF5-222E-9D88E01B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22253172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01: Introduction to deployment patterns</a:t>
            </a:r>
          </a:p>
        </p:txBody>
      </p:sp>
    </p:spTree>
    <p:extLst>
      <p:ext uri="{BB962C8B-B14F-4D97-AF65-F5344CB8AC3E}">
        <p14:creationId xmlns:p14="http://schemas.microsoft.com/office/powerpoint/2010/main" val="66441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microservices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2929A-E8BE-0F31-364B-8A4ABFEDD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2" y="1550987"/>
            <a:ext cx="4780333" cy="460216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53E633-DBB2-2155-8479-F1F58394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90930" y="1550987"/>
            <a:ext cx="4780333" cy="460216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7C80C4-A145-B49D-AE29-55D7BE3DB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96401" y="3368356"/>
            <a:ext cx="967424" cy="967424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>
            <a:outerShdw blurRad="38100" sx="102000" sy="102000" algn="ctr" rotWithShape="0">
              <a:prstClr val="black">
                <a:alpha val="7000"/>
              </a:prst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A47F9166-D9F4-4A97-B854-2458CDD15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10753" y="3582192"/>
            <a:ext cx="538720" cy="53975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379"/>
            <a:endParaRPr lang="en-US" sz="2397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Illustration of SAP, Siebel and DWH in a microservices architecture (UI, Business services, ESB, BPM, Integration services) .">
            <a:extLst>
              <a:ext uri="{FF2B5EF4-FFF2-40B4-BE49-F238E27FC236}">
                <a16:creationId xmlns:a16="http://schemas.microsoft.com/office/drawing/2014/main" id="{A6B57BB9-C5AE-47A5-A7DC-C48D2A49566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360" t="3832" r="1360" b="3832"/>
          <a:stretch/>
        </p:blipFill>
        <p:spPr>
          <a:xfrm>
            <a:off x="662356" y="1618079"/>
            <a:ext cx="4633544" cy="4467978"/>
          </a:xfrm>
          <a:prstGeom prst="rect">
            <a:avLst/>
          </a:prstGeom>
        </p:spPr>
      </p:pic>
      <p:pic>
        <p:nvPicPr>
          <p:cNvPr id="279" name="Picture 278" descr="Illustration of SAP, Siebel and DWH network cloud.">
            <a:extLst>
              <a:ext uri="{FF2B5EF4-FFF2-40B4-BE49-F238E27FC236}">
                <a16:creationId xmlns:a16="http://schemas.microsoft.com/office/drawing/2014/main" id="{322FC062-B672-4B97-A726-1F014A84D9F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051" t="3965" r="3051" b="2849"/>
          <a:stretch/>
        </p:blipFill>
        <p:spPr>
          <a:xfrm>
            <a:off x="6624029" y="1963736"/>
            <a:ext cx="4714134" cy="37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644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501BD5-8B60-CEF0-4E6B-B262916C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2" y="1550989"/>
            <a:ext cx="10782301" cy="293211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B676A-48F9-45E5-99DA-22BCC819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classical deployment patterns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EEAE18A-B1DC-49F4-AFAF-0FB12F7ED832}"/>
              </a:ext>
            </a:extLst>
          </p:cNvPr>
          <p:cNvSpPr/>
          <p:nvPr/>
        </p:nvSpPr>
        <p:spPr>
          <a:xfrm>
            <a:off x="705206" y="2387391"/>
            <a:ext cx="2028810" cy="1259309"/>
          </a:xfrm>
          <a:custGeom>
            <a:avLst/>
            <a:gdLst>
              <a:gd name="connsiteX0" fmla="*/ 0 w 2140936"/>
              <a:gd name="connsiteY0" fmla="*/ 0 h 1284561"/>
              <a:gd name="connsiteX1" fmla="*/ 2140936 w 2140936"/>
              <a:gd name="connsiteY1" fmla="*/ 0 h 1284561"/>
              <a:gd name="connsiteX2" fmla="*/ 2140936 w 2140936"/>
              <a:gd name="connsiteY2" fmla="*/ 1284561 h 1284561"/>
              <a:gd name="connsiteX3" fmla="*/ 0 w 2140936"/>
              <a:gd name="connsiteY3" fmla="*/ 1284561 h 1284561"/>
              <a:gd name="connsiteX4" fmla="*/ 0 w 2140936"/>
              <a:gd name="connsiteY4" fmla="*/ 0 h 128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36" h="1284561">
                <a:moveTo>
                  <a:pt x="0" y="0"/>
                </a:moveTo>
                <a:lnTo>
                  <a:pt x="2140936" y="0"/>
                </a:lnTo>
                <a:lnTo>
                  <a:pt x="2140936" y="1284561"/>
                </a:lnTo>
                <a:lnTo>
                  <a:pt x="0" y="12845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3" tIns="104583" rIns="104583" bIns="104583" numCol="1" spcCol="1270" anchor="ctr" anchorCtr="0">
            <a:noAutofit/>
          </a:bodyPr>
          <a:lstStyle/>
          <a:p>
            <a:pPr algn="ctr" defTabSz="122008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>
                <a:solidFill>
                  <a:schemeClr val="tx1"/>
                </a:solidFill>
              </a:rPr>
              <a:t>Dev</a:t>
            </a:r>
          </a:p>
        </p:txBody>
      </p:sp>
      <p:sp>
        <p:nvSpPr>
          <p:cNvPr id="20" name="Freeform: Shape 19" descr="Arrow pointing right">
            <a:extLst>
              <a:ext uri="{FF2B5EF4-FFF2-40B4-BE49-F238E27FC236}">
                <a16:creationId xmlns:a16="http://schemas.microsoft.com/office/drawing/2014/main" id="{B3A5ACC2-3DCA-422D-B028-9BF4D15897F2}"/>
              </a:ext>
            </a:extLst>
          </p:cNvPr>
          <p:cNvSpPr/>
          <p:nvPr/>
        </p:nvSpPr>
        <p:spPr>
          <a:xfrm>
            <a:off x="2924724" y="2756788"/>
            <a:ext cx="430108" cy="520515"/>
          </a:xfrm>
          <a:custGeom>
            <a:avLst/>
            <a:gdLst>
              <a:gd name="connsiteX0" fmla="*/ 0 w 453878"/>
              <a:gd name="connsiteY0" fmla="*/ 106190 h 530952"/>
              <a:gd name="connsiteX1" fmla="*/ 226939 w 453878"/>
              <a:gd name="connsiteY1" fmla="*/ 106190 h 530952"/>
              <a:gd name="connsiteX2" fmla="*/ 226939 w 453878"/>
              <a:gd name="connsiteY2" fmla="*/ 0 h 530952"/>
              <a:gd name="connsiteX3" fmla="*/ 453878 w 453878"/>
              <a:gd name="connsiteY3" fmla="*/ 265476 h 530952"/>
              <a:gd name="connsiteX4" fmla="*/ 226939 w 453878"/>
              <a:gd name="connsiteY4" fmla="*/ 530952 h 530952"/>
              <a:gd name="connsiteX5" fmla="*/ 226939 w 453878"/>
              <a:gd name="connsiteY5" fmla="*/ 424762 h 530952"/>
              <a:gd name="connsiteX6" fmla="*/ 0 w 453878"/>
              <a:gd name="connsiteY6" fmla="*/ 424762 h 530952"/>
              <a:gd name="connsiteX7" fmla="*/ 0 w 453878"/>
              <a:gd name="connsiteY7" fmla="*/ 106190 h 5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78" h="530952">
                <a:moveTo>
                  <a:pt x="0" y="106190"/>
                </a:moveTo>
                <a:lnTo>
                  <a:pt x="226939" y="106190"/>
                </a:lnTo>
                <a:lnTo>
                  <a:pt x="226939" y="0"/>
                </a:lnTo>
                <a:lnTo>
                  <a:pt x="453878" y="265476"/>
                </a:lnTo>
                <a:lnTo>
                  <a:pt x="226939" y="530952"/>
                </a:lnTo>
                <a:lnTo>
                  <a:pt x="226939" y="424762"/>
                </a:lnTo>
                <a:lnTo>
                  <a:pt x="0" y="424762"/>
                </a:lnTo>
                <a:lnTo>
                  <a:pt x="0" y="1061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4103" rIns="133486" bIns="104103" numCol="1" spcCol="1270" anchor="ctr" anchorCtr="0">
            <a:noAutofit/>
          </a:bodyPr>
          <a:lstStyle/>
          <a:p>
            <a:pPr algn="ctr"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61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3C7D62E-5F10-4BB7-A29B-7C4D964F5DB7}"/>
              </a:ext>
            </a:extLst>
          </p:cNvPr>
          <p:cNvSpPr/>
          <p:nvPr/>
        </p:nvSpPr>
        <p:spPr>
          <a:xfrm>
            <a:off x="3545540" y="2387391"/>
            <a:ext cx="2028810" cy="1259309"/>
          </a:xfrm>
          <a:custGeom>
            <a:avLst/>
            <a:gdLst>
              <a:gd name="connsiteX0" fmla="*/ 0 w 2140936"/>
              <a:gd name="connsiteY0" fmla="*/ 0 h 1284561"/>
              <a:gd name="connsiteX1" fmla="*/ 2140936 w 2140936"/>
              <a:gd name="connsiteY1" fmla="*/ 0 h 1284561"/>
              <a:gd name="connsiteX2" fmla="*/ 2140936 w 2140936"/>
              <a:gd name="connsiteY2" fmla="*/ 1284561 h 1284561"/>
              <a:gd name="connsiteX3" fmla="*/ 0 w 2140936"/>
              <a:gd name="connsiteY3" fmla="*/ 1284561 h 1284561"/>
              <a:gd name="connsiteX4" fmla="*/ 0 w 2140936"/>
              <a:gd name="connsiteY4" fmla="*/ 0 h 128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36" h="1284561">
                <a:moveTo>
                  <a:pt x="0" y="0"/>
                </a:moveTo>
                <a:lnTo>
                  <a:pt x="2140936" y="0"/>
                </a:lnTo>
                <a:lnTo>
                  <a:pt x="2140936" y="1284561"/>
                </a:lnTo>
                <a:lnTo>
                  <a:pt x="0" y="12845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3" tIns="104583" rIns="104583" bIns="104583" numCol="1" spcCol="1270" anchor="ctr" anchorCtr="0">
            <a:noAutofit/>
          </a:bodyPr>
          <a:lstStyle/>
          <a:p>
            <a:pPr algn="ctr" defTabSz="122008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24" name="Freeform: Shape 23" descr="Arrow pointing right">
            <a:extLst>
              <a:ext uri="{FF2B5EF4-FFF2-40B4-BE49-F238E27FC236}">
                <a16:creationId xmlns:a16="http://schemas.microsoft.com/office/drawing/2014/main" id="{9A690B59-B5DB-4147-8267-970C9DC495BE}"/>
              </a:ext>
            </a:extLst>
          </p:cNvPr>
          <p:cNvSpPr/>
          <p:nvPr/>
        </p:nvSpPr>
        <p:spPr>
          <a:xfrm>
            <a:off x="5765059" y="2756788"/>
            <a:ext cx="430108" cy="520515"/>
          </a:xfrm>
          <a:custGeom>
            <a:avLst/>
            <a:gdLst>
              <a:gd name="connsiteX0" fmla="*/ 0 w 453878"/>
              <a:gd name="connsiteY0" fmla="*/ 106190 h 530952"/>
              <a:gd name="connsiteX1" fmla="*/ 226939 w 453878"/>
              <a:gd name="connsiteY1" fmla="*/ 106190 h 530952"/>
              <a:gd name="connsiteX2" fmla="*/ 226939 w 453878"/>
              <a:gd name="connsiteY2" fmla="*/ 0 h 530952"/>
              <a:gd name="connsiteX3" fmla="*/ 453878 w 453878"/>
              <a:gd name="connsiteY3" fmla="*/ 265476 h 530952"/>
              <a:gd name="connsiteX4" fmla="*/ 226939 w 453878"/>
              <a:gd name="connsiteY4" fmla="*/ 530952 h 530952"/>
              <a:gd name="connsiteX5" fmla="*/ 226939 w 453878"/>
              <a:gd name="connsiteY5" fmla="*/ 424762 h 530952"/>
              <a:gd name="connsiteX6" fmla="*/ 0 w 453878"/>
              <a:gd name="connsiteY6" fmla="*/ 424762 h 530952"/>
              <a:gd name="connsiteX7" fmla="*/ 0 w 453878"/>
              <a:gd name="connsiteY7" fmla="*/ 106190 h 5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78" h="530952">
                <a:moveTo>
                  <a:pt x="0" y="106190"/>
                </a:moveTo>
                <a:lnTo>
                  <a:pt x="226939" y="106190"/>
                </a:lnTo>
                <a:lnTo>
                  <a:pt x="226939" y="0"/>
                </a:lnTo>
                <a:lnTo>
                  <a:pt x="453878" y="265476"/>
                </a:lnTo>
                <a:lnTo>
                  <a:pt x="226939" y="530952"/>
                </a:lnTo>
                <a:lnTo>
                  <a:pt x="226939" y="424762"/>
                </a:lnTo>
                <a:lnTo>
                  <a:pt x="0" y="424762"/>
                </a:lnTo>
                <a:lnTo>
                  <a:pt x="0" y="1061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4103" rIns="133486" bIns="104103" numCol="1" spcCol="1270" anchor="ctr" anchorCtr="0">
            <a:noAutofit/>
          </a:bodyPr>
          <a:lstStyle/>
          <a:p>
            <a:pPr algn="ctr"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61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172F124-FF04-47E4-BE26-432A42410C43}"/>
              </a:ext>
            </a:extLst>
          </p:cNvPr>
          <p:cNvSpPr/>
          <p:nvPr/>
        </p:nvSpPr>
        <p:spPr>
          <a:xfrm>
            <a:off x="6385875" y="2387391"/>
            <a:ext cx="2028810" cy="1259309"/>
          </a:xfrm>
          <a:custGeom>
            <a:avLst/>
            <a:gdLst>
              <a:gd name="connsiteX0" fmla="*/ 0 w 2140936"/>
              <a:gd name="connsiteY0" fmla="*/ 0 h 1284561"/>
              <a:gd name="connsiteX1" fmla="*/ 2140936 w 2140936"/>
              <a:gd name="connsiteY1" fmla="*/ 0 h 1284561"/>
              <a:gd name="connsiteX2" fmla="*/ 2140936 w 2140936"/>
              <a:gd name="connsiteY2" fmla="*/ 1284561 h 1284561"/>
              <a:gd name="connsiteX3" fmla="*/ 0 w 2140936"/>
              <a:gd name="connsiteY3" fmla="*/ 1284561 h 1284561"/>
              <a:gd name="connsiteX4" fmla="*/ 0 w 2140936"/>
              <a:gd name="connsiteY4" fmla="*/ 0 h 128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36" h="1284561">
                <a:moveTo>
                  <a:pt x="0" y="0"/>
                </a:moveTo>
                <a:lnTo>
                  <a:pt x="2140936" y="0"/>
                </a:lnTo>
                <a:lnTo>
                  <a:pt x="2140936" y="1284561"/>
                </a:lnTo>
                <a:lnTo>
                  <a:pt x="0" y="12845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3" tIns="104583" rIns="104583" bIns="104583" numCol="1" spcCol="1270" anchor="ctr" anchorCtr="0">
            <a:noAutofit/>
          </a:bodyPr>
          <a:lstStyle/>
          <a:p>
            <a:pPr algn="ctr" defTabSz="122008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>
                <a:solidFill>
                  <a:schemeClr val="tx1"/>
                </a:solidFill>
              </a:rPr>
              <a:t>Staging</a:t>
            </a:r>
          </a:p>
        </p:txBody>
      </p:sp>
      <p:sp>
        <p:nvSpPr>
          <p:cNvPr id="28" name="Freeform: Shape 27" descr="Arrow pointing right">
            <a:extLst>
              <a:ext uri="{FF2B5EF4-FFF2-40B4-BE49-F238E27FC236}">
                <a16:creationId xmlns:a16="http://schemas.microsoft.com/office/drawing/2014/main" id="{D140C97E-6E8A-4CB4-AC01-0AE858019AEB}"/>
              </a:ext>
            </a:extLst>
          </p:cNvPr>
          <p:cNvSpPr/>
          <p:nvPr/>
        </p:nvSpPr>
        <p:spPr>
          <a:xfrm>
            <a:off x="8605393" y="2756788"/>
            <a:ext cx="430108" cy="520515"/>
          </a:xfrm>
          <a:custGeom>
            <a:avLst/>
            <a:gdLst>
              <a:gd name="connsiteX0" fmla="*/ 0 w 453878"/>
              <a:gd name="connsiteY0" fmla="*/ 106190 h 530952"/>
              <a:gd name="connsiteX1" fmla="*/ 226939 w 453878"/>
              <a:gd name="connsiteY1" fmla="*/ 106190 h 530952"/>
              <a:gd name="connsiteX2" fmla="*/ 226939 w 453878"/>
              <a:gd name="connsiteY2" fmla="*/ 0 h 530952"/>
              <a:gd name="connsiteX3" fmla="*/ 453878 w 453878"/>
              <a:gd name="connsiteY3" fmla="*/ 265476 h 530952"/>
              <a:gd name="connsiteX4" fmla="*/ 226939 w 453878"/>
              <a:gd name="connsiteY4" fmla="*/ 530952 h 530952"/>
              <a:gd name="connsiteX5" fmla="*/ 226939 w 453878"/>
              <a:gd name="connsiteY5" fmla="*/ 424762 h 530952"/>
              <a:gd name="connsiteX6" fmla="*/ 0 w 453878"/>
              <a:gd name="connsiteY6" fmla="*/ 424762 h 530952"/>
              <a:gd name="connsiteX7" fmla="*/ 0 w 453878"/>
              <a:gd name="connsiteY7" fmla="*/ 106190 h 5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78" h="530952">
                <a:moveTo>
                  <a:pt x="0" y="106190"/>
                </a:moveTo>
                <a:lnTo>
                  <a:pt x="226939" y="106190"/>
                </a:lnTo>
                <a:lnTo>
                  <a:pt x="226939" y="0"/>
                </a:lnTo>
                <a:lnTo>
                  <a:pt x="453878" y="265476"/>
                </a:lnTo>
                <a:lnTo>
                  <a:pt x="226939" y="530952"/>
                </a:lnTo>
                <a:lnTo>
                  <a:pt x="226939" y="424762"/>
                </a:lnTo>
                <a:lnTo>
                  <a:pt x="0" y="424762"/>
                </a:lnTo>
                <a:lnTo>
                  <a:pt x="0" y="10619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4103" rIns="133486" bIns="104103" numCol="1" spcCol="1270" anchor="ctr" anchorCtr="0">
            <a:noAutofit/>
          </a:bodyPr>
          <a:lstStyle/>
          <a:p>
            <a:pPr algn="ctr" defTabSz="87148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61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A789C66-AF47-4DD8-8C5A-6243C87DC649}"/>
              </a:ext>
            </a:extLst>
          </p:cNvPr>
          <p:cNvSpPr/>
          <p:nvPr/>
        </p:nvSpPr>
        <p:spPr>
          <a:xfrm>
            <a:off x="9226208" y="2387391"/>
            <a:ext cx="2028810" cy="1259309"/>
          </a:xfrm>
          <a:custGeom>
            <a:avLst/>
            <a:gdLst>
              <a:gd name="connsiteX0" fmla="*/ 0 w 2140936"/>
              <a:gd name="connsiteY0" fmla="*/ 0 h 1284561"/>
              <a:gd name="connsiteX1" fmla="*/ 2140936 w 2140936"/>
              <a:gd name="connsiteY1" fmla="*/ 0 h 1284561"/>
              <a:gd name="connsiteX2" fmla="*/ 2140936 w 2140936"/>
              <a:gd name="connsiteY2" fmla="*/ 1284561 h 1284561"/>
              <a:gd name="connsiteX3" fmla="*/ 0 w 2140936"/>
              <a:gd name="connsiteY3" fmla="*/ 1284561 h 1284561"/>
              <a:gd name="connsiteX4" fmla="*/ 0 w 2140936"/>
              <a:gd name="connsiteY4" fmla="*/ 0 h 128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936" h="1284561">
                <a:moveTo>
                  <a:pt x="0" y="0"/>
                </a:moveTo>
                <a:lnTo>
                  <a:pt x="2140936" y="0"/>
                </a:lnTo>
                <a:lnTo>
                  <a:pt x="2140936" y="1284561"/>
                </a:lnTo>
                <a:lnTo>
                  <a:pt x="0" y="128456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3" tIns="104583" rIns="104583" bIns="104583" numCol="1" spcCol="1270" anchor="ctr" anchorCtr="0">
            <a:noAutofit/>
          </a:bodyPr>
          <a:lstStyle/>
          <a:p>
            <a:pPr algn="ctr" defTabSz="122008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>
                <a:solidFill>
                  <a:schemeClr val="tx1"/>
                </a:solidFill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8457876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F562-3C78-4A2B-9422-B48D0A07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modern deployment patterns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603425C-50D7-9410-E4AC-A837424842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1" y="1594156"/>
            <a:ext cx="3305628" cy="3477875"/>
          </a:xfrm>
        </p:spPr>
        <p:txBody>
          <a:bodyPr/>
          <a:lstStyle/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Blue-green deployments</a:t>
            </a:r>
            <a:endParaRPr lang="en-US" dirty="0">
              <a:latin typeface="+mn-lt"/>
            </a:endParaRP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Canary releases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Dark launching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A/B testing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Progressive exposure deployment/ring-based deployments</a:t>
            </a:r>
          </a:p>
          <a:p>
            <a:pPr marL="231775" indent="-231775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Feature toggles</a:t>
            </a:r>
            <a:endParaRPr lang="en-US" dirty="0">
              <a:latin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FB1FE2-BAE5-493D-DB61-20FAD9B8D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2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Off and on switch handle">
            <a:extLst>
              <a:ext uri="{FF2B5EF4-FFF2-40B4-BE49-F238E27FC236}">
                <a16:creationId xmlns:a16="http://schemas.microsoft.com/office/drawing/2014/main" id="{2B1ECA15-087C-450C-A562-E318B90DF8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675316" y="1639895"/>
            <a:ext cx="4313230" cy="43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900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02: Implement blue-green deployment and feature toggles</a:t>
            </a:r>
          </a:p>
        </p:txBody>
      </p:sp>
    </p:spTree>
    <p:extLst>
      <p:ext uri="{BB962C8B-B14F-4D97-AF65-F5344CB8AC3E}">
        <p14:creationId xmlns:p14="http://schemas.microsoft.com/office/powerpoint/2010/main" val="17746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F949A46-88F9-A0EC-AF12-6A872A40C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68326" y="1550988"/>
            <a:ext cx="10802938" cy="4602162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60826154-2C1A-4F53-91B5-6857408E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blue-green deployment?</a:t>
            </a:r>
          </a:p>
        </p:txBody>
      </p:sp>
      <p:grpSp>
        <p:nvGrpSpPr>
          <p:cNvPr id="2" name="Group 1" descr="Illustration of blue green deployment that has two identical production environments">
            <a:extLst>
              <a:ext uri="{FF2B5EF4-FFF2-40B4-BE49-F238E27FC236}">
                <a16:creationId xmlns:a16="http://schemas.microsoft.com/office/drawing/2014/main" id="{BB4BC39F-50D4-4F23-8387-ECBC1264B812}"/>
              </a:ext>
            </a:extLst>
          </p:cNvPr>
          <p:cNvGrpSpPr/>
          <p:nvPr/>
        </p:nvGrpSpPr>
        <p:grpSpPr>
          <a:xfrm>
            <a:off x="1635920" y="1761587"/>
            <a:ext cx="8667750" cy="4180964"/>
            <a:chOff x="1721437" y="1619531"/>
            <a:chExt cx="9046385" cy="4363602"/>
          </a:xfrm>
        </p:grpSpPr>
        <p:pic>
          <p:nvPicPr>
            <p:cNvPr id="8" name="Picture 7" descr="Load balancer">
              <a:extLst>
                <a:ext uri="{FF2B5EF4-FFF2-40B4-BE49-F238E27FC236}">
                  <a16:creationId xmlns:a16="http://schemas.microsoft.com/office/drawing/2014/main" id="{AE7A489C-B24D-4D61-A6C7-C2C865A5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1437" y="1619531"/>
              <a:ext cx="2060627" cy="187773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9FD1C21-BB76-42AC-A706-21065064FC4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4871329" y="2108804"/>
              <a:ext cx="2378793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/>
                <a:t>www.production.com</a:t>
              </a:r>
            </a:p>
          </p:txBody>
        </p:sp>
        <p:cxnSp>
          <p:nvCxnSpPr>
            <p:cNvPr id="40" name="Straight Arrow Connector 39" descr="Arrow pointing from Load balancer to Blue">
              <a:extLst>
                <a:ext uri="{FF2B5EF4-FFF2-40B4-BE49-F238E27FC236}">
                  <a16:creationId xmlns:a16="http://schemas.microsoft.com/office/drawing/2014/main" id="{7F449F60-32B8-4EC5-AAA4-44CE0A0BB06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</p:cNvCxnSpPr>
            <p:nvPr/>
          </p:nvCxnSpPr>
          <p:spPr>
            <a:xfrm>
              <a:off x="3775830" y="2557130"/>
              <a:ext cx="4873956" cy="0"/>
            </a:xfrm>
            <a:prstGeom prst="straightConnector1">
              <a:avLst/>
            </a:prstGeom>
            <a:ln w="38100">
              <a:solidFill>
                <a:srgbClr val="814899"/>
              </a:solidFill>
              <a:prstDash val="solid"/>
              <a:headEnd w="med" len="sm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Blue color globe">
              <a:extLst>
                <a:ext uri="{FF2B5EF4-FFF2-40B4-BE49-F238E27FC236}">
                  <a16:creationId xmlns:a16="http://schemas.microsoft.com/office/drawing/2014/main" id="{263CB245-7167-48CD-9570-A0B154D60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7195" y="1962405"/>
              <a:ext cx="2060627" cy="1877731"/>
            </a:xfrm>
            <a:prstGeom prst="rect">
              <a:avLst/>
            </a:prstGeom>
          </p:spPr>
        </p:pic>
        <p:cxnSp>
          <p:nvCxnSpPr>
            <p:cNvPr id="41" name="Straight Arrow Connector 40" descr="Arrow pointing from Load balancer to Green">
              <a:extLst>
                <a:ext uri="{FF2B5EF4-FFF2-40B4-BE49-F238E27FC236}">
                  <a16:creationId xmlns:a16="http://schemas.microsoft.com/office/drawing/2014/main" id="{93834FDC-4785-4EFB-B618-438EE41F825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3783606" y="2557130"/>
              <a:ext cx="4923589" cy="2487138"/>
            </a:xfrm>
            <a:prstGeom prst="straightConnector1">
              <a:avLst/>
            </a:prstGeom>
            <a:ln w="38100">
              <a:solidFill>
                <a:srgbClr val="814899"/>
              </a:solidFill>
              <a:prstDash val="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A69A1E9-AA90-455F-BE44-BD5F73C57FD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5574661" y="2915517"/>
              <a:ext cx="734625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/>
                <a:t>Swap</a:t>
              </a:r>
            </a:p>
          </p:txBody>
        </p:sp>
        <p:pic>
          <p:nvPicPr>
            <p:cNvPr id="44" name="Picture 43" descr="Icon of two arrows pointing up and down">
              <a:extLst>
                <a:ext uri="{FF2B5EF4-FFF2-40B4-BE49-F238E27FC236}">
                  <a16:creationId xmlns:a16="http://schemas.microsoft.com/office/drawing/2014/main" id="{8E12F764-D77B-485C-84F8-1C2A12D4821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4470" y="2805466"/>
              <a:ext cx="856936" cy="95312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FF5300-8D40-4287-8DEE-E1ABF0C052F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 rot="1652199">
              <a:off x="4726183" y="3810730"/>
              <a:ext cx="2973250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/>
                <a:t>www.temp.production.com</a:t>
              </a:r>
            </a:p>
          </p:txBody>
        </p:sp>
        <p:pic>
          <p:nvPicPr>
            <p:cNvPr id="12" name="Picture 11" descr="Green color globe">
              <a:extLst>
                <a:ext uri="{FF2B5EF4-FFF2-40B4-BE49-F238E27FC236}">
                  <a16:creationId xmlns:a16="http://schemas.microsoft.com/office/drawing/2014/main" id="{0F99926E-B901-4840-948C-5B36235424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07195" y="4105402"/>
              <a:ext cx="2060627" cy="18777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9623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Explore deployment slots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21DA0-5638-2D08-859D-66BD36776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1246495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What is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A way to set up multiple environments and swap between environments</a:t>
            </a:r>
            <a:endParaRPr lang="en-US" sz="1800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4964F-8456-2978-549D-72EF4BF166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3" y="1591310"/>
            <a:ext cx="3479198" cy="210826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Why do you need it?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When you want to deploy with zero downtime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When you need to test in production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When you want easy rollback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184E33-F8C2-355D-0E90-826E8CA7AE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215443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Swap</a:t>
            </a:r>
          </a:p>
          <a:p>
            <a:pPr marL="0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dirty="0"/>
              <a:t>The swap process eliminates downtime when you deploy your app with seamless traffic redirection, and no requests are dropped because of swap operations.</a:t>
            </a:r>
          </a:p>
        </p:txBody>
      </p:sp>
    </p:spTree>
    <p:extLst>
      <p:ext uri="{BB962C8B-B14F-4D97-AF65-F5344CB8AC3E}">
        <p14:creationId xmlns:p14="http://schemas.microsoft.com/office/powerpoint/2010/main" val="42943140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995489-54DF-4D2F-8A25-BF0B10C9D05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A9054C-DBED-4259-9ED7-B7307AD19AD3}">
  <ds:schemaRefs>
    <ds:schemaRef ds:uri="59afee55-fc30-40da-a84e-ff6fc62c4efa"/>
    <ds:schemaRef ds:uri="92cc7923-7bd6-4c52-a535-c267c30bc123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635C5DF-8E48-461A-8797-96E373736B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a942ff-a7ab-46b5-9ede-efd58ff8e61c"/>
    <ds:schemaRef ds:uri="a51c428d-9d60-41bd-8e8b-21795199c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</Words>
  <Application>Microsoft Office PowerPoint</Application>
  <PresentationFormat>Widescreen</PresentationFormat>
  <Paragraphs>178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SimSun</vt:lpstr>
      <vt:lpstr>Arial</vt:lpstr>
      <vt:lpstr>Calibri</vt:lpstr>
      <vt:lpstr>Consolas</vt:lpstr>
      <vt:lpstr>Segoe UI</vt:lpstr>
      <vt:lpstr>Segoe UI Black</vt:lpstr>
      <vt:lpstr>Segoe UI Semibold</vt:lpstr>
      <vt:lpstr>Wingdings</vt:lpstr>
      <vt:lpstr>1_LIGHT MODE</vt:lpstr>
      <vt:lpstr>AZ-400.00 Learning Path 04: Implement a secure continuous deployment using Azure Pipelines</vt:lpstr>
      <vt:lpstr>Agenda</vt:lpstr>
      <vt:lpstr>Module 01: Introduction to deployment patterns</vt:lpstr>
      <vt:lpstr>Explore microservices architecture</vt:lpstr>
      <vt:lpstr>Examine classical deployment patterns</vt:lpstr>
      <vt:lpstr>Understand modern deployment patterns</vt:lpstr>
      <vt:lpstr>Module 02: Implement blue-green deployment and feature toggles</vt:lpstr>
      <vt:lpstr>What is blue-green deployment?</vt:lpstr>
      <vt:lpstr>Explore deployment slots</vt:lpstr>
      <vt:lpstr>Introduction to feature toggles</vt:lpstr>
      <vt:lpstr>Describe feature toggle maintenance</vt:lpstr>
      <vt:lpstr>Module 03: Implement canary releases and dark launching</vt:lpstr>
      <vt:lpstr>Explore canary releases</vt:lpstr>
      <vt:lpstr>Examine traffic manager</vt:lpstr>
      <vt:lpstr>Understand dark launching</vt:lpstr>
      <vt:lpstr>Module 04: Implement A/B testing and progressive exposure deployment</vt:lpstr>
      <vt:lpstr>What is A/B testing?</vt:lpstr>
      <vt:lpstr>Explore CI/CD with ring-based deployment</vt:lpstr>
      <vt:lpstr>Module 05: Manage application configuration data</vt:lpstr>
      <vt:lpstr>Rethink application configuration data</vt:lpstr>
      <vt:lpstr>Understand external configuration store patterns</vt:lpstr>
      <vt:lpstr>Introduction to Azure App Configuration</vt:lpstr>
      <vt:lpstr>Examine Key-value pairs</vt:lpstr>
      <vt:lpstr>Integrate Azure Key Vault with Azure Pipelines</vt:lpstr>
      <vt:lpstr>Manage secrets, tokens and certificates</vt:lpstr>
      <vt:lpstr>Labs</vt:lpstr>
      <vt:lpstr>Lab: Integrating Azure Key Vault with Azure DevOps</vt:lpstr>
      <vt:lpstr>Lab: Enable Dynamic Configuration and Feature Flags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2023-08-22T12:21:38Z</dcterms:created>
  <dcterms:modified xsi:type="dcterms:W3CDTF">2025-07-02T13:23:35Z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ContentTypeId">
    <vt:lpwstr>0x010100EC7EC088F4D2974C9244144D3FA78CFC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MediaServiceImageTags">
    <vt:lpwstr/>
  </property>
</Properties>
</file>